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63" r:id="rId5"/>
    <p:sldId id="259" r:id="rId6"/>
    <p:sldId id="265" r:id="rId7"/>
    <p:sldId id="260" r:id="rId8"/>
    <p:sldId id="266" r:id="rId9"/>
    <p:sldId id="261" r:id="rId10"/>
    <p:sldId id="267" r:id="rId11"/>
    <p:sldId id="262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AE2671-1E61-4CD3-BADE-7FAC0B1202B2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2BCE29-CB41-4FA4-842D-6A44F47D0B3F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1</a:t>
            </a:fld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2BCE29-CB41-4FA4-842D-6A44F47D0B3F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BED412-8D0B-46FA-98FB-B2C1896E688E}" type="datetimeFigureOut">
              <a:rPr lang="en-CA" smtClean="0"/>
              <a:pPr/>
              <a:t>09/05/2012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EACE66-8320-4EE5-A45D-D78E4BC30074}" type="slidenum">
              <a:rPr lang="en-CA" smtClean="0"/>
              <a:pPr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52736"/>
            <a:ext cx="7851648" cy="21476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Geert Hofstede Cultural Dimensions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dirty="0" smtClean="0">
                <a:latin typeface="+mj-lt"/>
              </a:rPr>
              <a:t>Making Sense of Cross Cultural Communication</a:t>
            </a:r>
            <a:endParaRPr lang="en-CA" sz="4400" dirty="0"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What about Argentina?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>
                <a:latin typeface="+mj-lt"/>
              </a:rPr>
              <a:t>Uncertainly Avoidance scores 86</a:t>
            </a:r>
            <a:endParaRPr lang="en-CA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>
                <a:latin typeface="+mj-lt"/>
              </a:rPr>
              <a:t>These societies show a strong need for rules and elaborate legal systems in order to structure life.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24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>
                <a:latin typeface="+mj-lt"/>
              </a:rPr>
              <a:t>The individual’s need to obey these laws, however, is weak. Corruption is widespread, the black market sizeable and, in general, you´ll see a deep split between the “pays </a:t>
            </a:r>
            <a:r>
              <a:rPr lang="en-CA" sz="2400" dirty="0" err="1" smtClean="0">
                <a:latin typeface="+mj-lt"/>
              </a:rPr>
              <a:t>réel</a:t>
            </a:r>
            <a:r>
              <a:rPr lang="en-CA" sz="2400" dirty="0" smtClean="0">
                <a:latin typeface="+mj-lt"/>
              </a:rPr>
              <a:t>” and the “pays </a:t>
            </a:r>
            <a:r>
              <a:rPr lang="en-CA" sz="2400" dirty="0" err="1" smtClean="0">
                <a:latin typeface="+mj-lt"/>
              </a:rPr>
              <a:t>légal</a:t>
            </a:r>
            <a:r>
              <a:rPr lang="en-CA" sz="2400" dirty="0" smtClean="0">
                <a:latin typeface="+mj-lt"/>
              </a:rPr>
              <a:t>”.</a:t>
            </a:r>
            <a:br>
              <a:rPr lang="en-CA" sz="2400" dirty="0" smtClean="0">
                <a:latin typeface="+mj-lt"/>
              </a:rPr>
            </a:br>
            <a:r>
              <a:rPr lang="en-CA" sz="2400" dirty="0" smtClean="0">
                <a:latin typeface="+mj-lt"/>
              </a:rPr>
              <a:t/>
            </a:r>
            <a:br>
              <a:rPr lang="en-CA" sz="2400" dirty="0" smtClean="0">
                <a:latin typeface="+mj-lt"/>
              </a:rPr>
            </a:br>
            <a:r>
              <a:rPr lang="en-CA" sz="2400" b="1" dirty="0" smtClean="0">
                <a:latin typeface="+mj-lt"/>
              </a:rPr>
              <a:t>What does this mean to Organizational Culture?</a:t>
            </a:r>
            <a:endParaRPr lang="en-CA" sz="2400" b="1" dirty="0">
              <a:latin typeface="+mj-l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564672"/>
          </a:xfrm>
        </p:spPr>
        <p:txBody>
          <a:bodyPr>
            <a:noAutofit/>
          </a:bodyPr>
          <a:lstStyle/>
          <a:p>
            <a:r>
              <a:rPr lang="en-CA" sz="4000" b="1" dirty="0" smtClean="0"/>
              <a:t>Long-Term Orientation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dirty="0" smtClean="0">
                <a:latin typeface="+mj-lt"/>
              </a:rPr>
              <a:t>Long-Term Orientation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CA" b="1" i="1" dirty="0" smtClean="0">
                <a:latin typeface="+mj-lt"/>
              </a:rPr>
              <a:t>the </a:t>
            </a:r>
            <a:r>
              <a:rPr lang="en-CA" b="1" i="1" dirty="0" smtClean="0">
                <a:latin typeface="+mj-lt"/>
              </a:rPr>
              <a:t>extent to which a society shows a pragmatic future-oriented perspective rather than a conventional historical short-term point of view</a:t>
            </a:r>
            <a:r>
              <a:rPr lang="en-CA" b="1" i="1" dirty="0" smtClean="0">
                <a:latin typeface="+mj-lt"/>
              </a:rPr>
              <a:t>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CA" dirty="0" smtClean="0">
                <a:latin typeface="+mj-lt"/>
              </a:rPr>
              <a:t>(</a:t>
            </a:r>
            <a:r>
              <a:rPr lang="en-CA" dirty="0" smtClean="0"/>
              <a:t>teachings </a:t>
            </a:r>
            <a:r>
              <a:rPr lang="en-CA" dirty="0" smtClean="0"/>
              <a:t>of </a:t>
            </a:r>
            <a:r>
              <a:rPr lang="en-CA" dirty="0" smtClean="0"/>
              <a:t>Confucius)</a:t>
            </a:r>
            <a:endParaRPr lang="en-CA" b="1" i="1" dirty="0" smtClean="0">
              <a:latin typeface="+mj-lt"/>
            </a:endParaRPr>
          </a:p>
          <a:p>
            <a:pPr>
              <a:buNone/>
            </a:pPr>
            <a:endParaRPr lang="en-CA" dirty="0" smtClean="0">
              <a:latin typeface="+mj-lt"/>
            </a:endParaRPr>
          </a:p>
          <a:p>
            <a:pPr>
              <a:buNone/>
            </a:pPr>
            <a:r>
              <a:rPr lang="en-CA" dirty="0" smtClean="0">
                <a:latin typeface="+mj-lt"/>
              </a:rPr>
              <a:t>Characteristics </a:t>
            </a:r>
            <a:r>
              <a:rPr lang="en-CA" dirty="0" smtClean="0">
                <a:latin typeface="+mj-lt"/>
              </a:rPr>
              <a:t>of the two opposing sides of this dimension: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CA" dirty="0" smtClean="0">
                <a:latin typeface="+mj-lt"/>
              </a:rPr>
              <a:t>Long term orientation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-persistence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-ordering relationships by status and observing this order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-thrift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-having a sense of shame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CA" dirty="0" smtClean="0">
                <a:latin typeface="+mj-lt"/>
              </a:rPr>
              <a:t>Short term orientation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-personal steadiness and stability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-protecting your ‘face’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-respect or tradition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-reciprocation of greetings, favors, and gifts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What about Argentina?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8000" dirty="0" smtClean="0">
                <a:latin typeface="+mj-lt"/>
              </a:rPr>
              <a:t>No score available for Argentina on this dimension.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80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8000" dirty="0" smtClean="0">
                <a:latin typeface="+mj-lt"/>
              </a:rPr>
              <a:t>Germany scores 31 (S-T horizon)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8000" dirty="0" smtClean="0">
                <a:latin typeface="+mj-lt"/>
              </a:rPr>
              <a:t>China scores 118 (L-T horizon)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8000" dirty="0" smtClean="0">
                <a:latin typeface="+mj-lt"/>
              </a:rPr>
              <a:t>United States scores 29 (S-T horizon)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8000" dirty="0" smtClean="0">
              <a:latin typeface="+mj-lt"/>
            </a:endParaRPr>
          </a:p>
          <a:p>
            <a:pPr>
              <a:buClrTx/>
            </a:pPr>
            <a:endParaRPr lang="en-CA" sz="8000" dirty="0" smtClean="0">
              <a:latin typeface="+mj-lt"/>
            </a:endParaRPr>
          </a:p>
          <a:p>
            <a:pPr>
              <a:buClrTx/>
              <a:buFont typeface="Wingdings" pitchFamily="2" charset="2"/>
              <a:buChar char="v"/>
            </a:pPr>
            <a:r>
              <a:rPr lang="en-CA" sz="8000" dirty="0" smtClean="0">
                <a:latin typeface="+mj-lt"/>
              </a:rPr>
              <a:t>Long term orientation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-persistence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-ordering relationships by status and observing this order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-thrift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-having a sense of shame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en-CA" sz="8000" dirty="0" smtClean="0">
                <a:latin typeface="+mj-lt"/>
              </a:rPr>
              <a:t>Short term orientation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-personal steadiness and stability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-protecting your ‘face’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-respect or tradition</a:t>
            </a:r>
            <a:br>
              <a:rPr lang="en-CA" sz="8000" dirty="0" smtClean="0">
                <a:latin typeface="+mj-lt"/>
              </a:rPr>
            </a:br>
            <a:r>
              <a:rPr lang="en-CA" sz="8000" dirty="0" smtClean="0">
                <a:latin typeface="+mj-lt"/>
              </a:rPr>
              <a:t>-reciprocation of greetings, favors, and gifts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80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dirty="0" smtClean="0">
                <a:latin typeface="+mj-lt"/>
              </a:rPr>
              <a:t/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/>
            </a:r>
            <a:br>
              <a:rPr lang="en-CA" dirty="0" smtClean="0">
                <a:latin typeface="+mj-lt"/>
              </a:rPr>
            </a:br>
            <a:endParaRPr lang="en-CA" dirty="0"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4096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Geert Hofstede’s Cultural Dimensions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fontScale="85000" lnSpcReduction="20000"/>
          </a:bodyPr>
          <a:lstStyle/>
          <a:p>
            <a:pPr>
              <a:buClrTx/>
            </a:pPr>
            <a:r>
              <a:rPr lang="en-CA" dirty="0" smtClean="0"/>
              <a:t>First based on a large research project into national culture differences across subsidiaries of a multinational corporation (IBM) in 64 countries. </a:t>
            </a:r>
          </a:p>
          <a:p>
            <a:pPr>
              <a:buClrTx/>
            </a:pPr>
            <a:r>
              <a:rPr lang="en-CA" dirty="0" smtClean="0"/>
              <a:t>Subsequent studies by others covered students in 23 countries, elites in 19 countries, commercial airline pilots in 23 countries, up-market consumers in 15 countries, and civil service managers in 14 countries. </a:t>
            </a:r>
          </a:p>
          <a:p>
            <a:pPr>
              <a:buClrTx/>
            </a:pPr>
            <a:r>
              <a:rPr lang="en-CA" dirty="0" smtClean="0"/>
              <a:t>Together these studies identified and validated four independent dimensions of national culture differences, with a fifth dimension added later. </a:t>
            </a:r>
          </a:p>
          <a:p>
            <a:pPr>
              <a:buClrTx/>
            </a:pPr>
            <a:r>
              <a:rPr lang="en-CA" dirty="0" smtClean="0"/>
              <a:t>• Power Distance</a:t>
            </a:r>
            <a:br>
              <a:rPr lang="en-CA" dirty="0" smtClean="0"/>
            </a:br>
            <a:r>
              <a:rPr lang="en-CA" dirty="0" smtClean="0"/>
              <a:t>• Individualism</a:t>
            </a:r>
            <a:br>
              <a:rPr lang="en-CA" dirty="0" smtClean="0"/>
            </a:br>
            <a:r>
              <a:rPr lang="en-CA" dirty="0" smtClean="0"/>
              <a:t>• Masculinity</a:t>
            </a:r>
            <a:br>
              <a:rPr lang="en-CA" dirty="0" smtClean="0"/>
            </a:br>
            <a:r>
              <a:rPr lang="en-CA" dirty="0" smtClean="0"/>
              <a:t>• Uncertainty Avoidance</a:t>
            </a:r>
            <a:br>
              <a:rPr lang="en-CA" dirty="0" smtClean="0"/>
            </a:br>
            <a:r>
              <a:rPr lang="en-CA" dirty="0" smtClean="0"/>
              <a:t>• Long-term Orientation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64672"/>
          </a:xfrm>
        </p:spPr>
        <p:txBody>
          <a:bodyPr>
            <a:noAutofit/>
          </a:bodyPr>
          <a:lstStyle/>
          <a:p>
            <a:r>
              <a:rPr lang="en-CA" sz="4000" b="1" dirty="0" smtClean="0"/>
              <a:t>Power Distance Index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498383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CA" sz="2000" dirty="0" smtClean="0">
                <a:latin typeface="+mj-lt"/>
              </a:rPr>
              <a:t>Power distance ……..  </a:t>
            </a:r>
          </a:p>
          <a:p>
            <a:pPr marL="0" indent="0">
              <a:spcBef>
                <a:spcPts val="0"/>
              </a:spcBef>
              <a:buNone/>
            </a:pPr>
            <a:endParaRPr lang="en-CA" sz="20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CA" sz="2000" b="1" i="1" dirty="0" smtClean="0">
                <a:latin typeface="+mj-lt"/>
              </a:rPr>
              <a:t>the extent to which the less powerful members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000" b="1" i="1" dirty="0" smtClean="0">
                <a:latin typeface="+mj-lt"/>
              </a:rPr>
              <a:t>of institutions and organisations within a country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CA" sz="2000" b="1" i="1" dirty="0" smtClean="0">
                <a:latin typeface="+mj-lt"/>
              </a:rPr>
              <a:t>expect and accept that power is distributed unequally</a:t>
            </a:r>
          </a:p>
          <a:p>
            <a:pPr marL="0" indent="0">
              <a:spcBef>
                <a:spcPts val="0"/>
              </a:spcBef>
              <a:buNone/>
            </a:pPr>
            <a:endParaRPr lang="en-CA" sz="2000" b="1" i="1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Germany has 35 on the Power Distance Index: no large gap between the wealthy and the poor, strong belief in </a:t>
            </a:r>
            <a:r>
              <a:rPr lang="en-CA" sz="2000" i="1" dirty="0" smtClean="0">
                <a:latin typeface="+mj-lt"/>
              </a:rPr>
              <a:t>equality</a:t>
            </a:r>
            <a:r>
              <a:rPr lang="en-CA" sz="2000" dirty="0" smtClean="0">
                <a:latin typeface="+mj-lt"/>
              </a:rPr>
              <a:t> for each citizen, the opportunity to rise in society.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United States has 40 on the Power Distance Index: a more unequal distribution of wealth compared to German society </a:t>
            </a:r>
          </a:p>
          <a:p>
            <a:pPr marL="457200" indent="-457200" algn="just"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China has 80 on the Power Distance Index: the distance between the ‘have’ and ‘have-nots’ grows larger and larger.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What about Argentina?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fontScale="77500" lnSpcReduction="20000"/>
          </a:bodyPr>
          <a:lstStyle/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dirty="0" smtClean="0">
                <a:latin typeface="+mj-lt"/>
              </a:rPr>
              <a:t>Argentina has 49 on the Power Distance Index: higher values than characterizes all other Latin American countries (leaving aside Costa Rica)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endParaRPr lang="en-CA" dirty="0" smtClean="0">
              <a:latin typeface="+mj-lt"/>
            </a:endParaRP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b="1" dirty="0" smtClean="0">
                <a:latin typeface="+mj-lt"/>
              </a:rPr>
              <a:t>Why?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dirty="0" smtClean="0">
                <a:latin typeface="+mj-lt"/>
              </a:rPr>
              <a:t>The sources of Argentina´s medium score on this dimension is rooted in the migration waves that reached the Rio de la Plata around the turn of the last century. 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dirty="0" smtClean="0">
                <a:latin typeface="+mj-lt"/>
              </a:rPr>
              <a:t>Around 1900, approximately 6.5 M. European immigrants entered Argentina. About the same time over 30 % of its inhabitants (and every second in Buenos Aires) had been born abroad.</a:t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/>
            </a:r>
            <a:br>
              <a:rPr lang="en-CA" dirty="0" smtClean="0">
                <a:latin typeface="+mj-lt"/>
              </a:rPr>
            </a:br>
            <a:r>
              <a:rPr lang="en-CA" dirty="0" smtClean="0">
                <a:latin typeface="+mj-lt"/>
              </a:rPr>
              <a:t>In this society status should be underlined: appearance is very important: the (dark) attire or sober </a:t>
            </a:r>
            <a:r>
              <a:rPr lang="en-CA" dirty="0" err="1" smtClean="0">
                <a:latin typeface="+mj-lt"/>
              </a:rPr>
              <a:t>tailleur</a:t>
            </a:r>
            <a:r>
              <a:rPr lang="en-CA" dirty="0" smtClean="0">
                <a:latin typeface="+mj-lt"/>
              </a:rPr>
              <a:t>, the valuable watch, an expensive </a:t>
            </a:r>
            <a:r>
              <a:rPr lang="en-CA" dirty="0" smtClean="0">
                <a:latin typeface="+mj-lt"/>
              </a:rPr>
              <a:t>hotel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endParaRPr lang="en-CA" dirty="0" smtClean="0">
              <a:latin typeface="+mj-lt"/>
            </a:endParaRP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sz="2800" b="1" dirty="0" smtClean="0">
                <a:latin typeface="+mj-lt"/>
              </a:rPr>
              <a:t>What does this mean to Organizational Culture?</a:t>
            </a:r>
            <a:endParaRPr lang="en-CA" b="1" dirty="0"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Individualism/Collectivism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34387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Tx/>
              <a:buNone/>
            </a:pPr>
            <a:r>
              <a:rPr lang="en-CA" sz="2000" dirty="0" smtClean="0">
                <a:latin typeface="+mj-lt"/>
              </a:rPr>
              <a:t>Individualism/Collectivism ……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CA" sz="1800" dirty="0" smtClean="0">
              <a:latin typeface="+mj-lt"/>
            </a:endParaRPr>
          </a:p>
          <a:p>
            <a:pPr marL="0" indent="0" algn="ctr">
              <a:spcBef>
                <a:spcPts val="0"/>
              </a:spcBef>
              <a:buClrTx/>
              <a:buNone/>
            </a:pPr>
            <a:r>
              <a:rPr lang="en-CA" sz="2000" b="1" i="1" dirty="0" smtClean="0">
                <a:latin typeface="+mj-lt"/>
              </a:rPr>
              <a:t>the degree of interdependence a society maintains among its members; is people´s self-image is defined in terms of “I” or “We”?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CA" sz="1800" dirty="0" smtClean="0">
              <a:latin typeface="+mj-lt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CA" sz="1800" dirty="0" smtClean="0">
                <a:latin typeface="+mj-lt"/>
              </a:rPr>
              <a:t>In Individualist societies people look after themselves and their direct family only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CA" sz="1800" dirty="0" smtClean="0">
                <a:latin typeface="+mj-lt"/>
              </a:rPr>
              <a:t>In Collectivist societies people belong to ‘groups’ that take care of them in exchange for loyalty.</a:t>
            </a:r>
          </a:p>
          <a:p>
            <a:pPr marL="457200" indent="-457200">
              <a:spcBef>
                <a:spcPts val="480"/>
              </a:spcBef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Germany has an individualism score of 67: people stress personal achievements and individual rights; individuals expected to fulfil their own needs; group work is important, but everybody has the right to their own opinion  </a:t>
            </a:r>
          </a:p>
          <a:p>
            <a:pPr marL="457200" indent="-457200">
              <a:spcBef>
                <a:spcPts val="480"/>
              </a:spcBef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United States has an individualism score of 91: “American dream” is hope for a better quality of life and a higher standard of living than their parents; regardless of their status anyone can ‘pull up their boot straps’ and raise themselves from poverty. </a:t>
            </a:r>
          </a:p>
          <a:p>
            <a:pPr marL="457200" indent="-457200">
              <a:spcBef>
                <a:spcPts val="480"/>
              </a:spcBef>
              <a:buClrTx/>
              <a:buFont typeface="+mj-lt"/>
              <a:buAutoNum type="arabicPeriod"/>
            </a:pPr>
            <a:r>
              <a:rPr lang="en-CA" sz="2000" dirty="0" smtClean="0">
                <a:latin typeface="+mj-lt"/>
              </a:rPr>
              <a:t>China has an individualism score of 20: ……?</a:t>
            </a:r>
          </a:p>
          <a:p>
            <a:pPr marL="514350" indent="-514350">
              <a:buClrTx/>
              <a:buNone/>
            </a:pPr>
            <a:endParaRPr lang="en-CA" sz="1800" dirty="0" smtClean="0"/>
          </a:p>
          <a:p>
            <a:pPr>
              <a:spcBef>
                <a:spcPts val="480"/>
              </a:spcBef>
              <a:buClrTx/>
              <a:buNone/>
            </a:pPr>
            <a:r>
              <a:rPr lang="en-CA" sz="1800" dirty="0" smtClean="0">
                <a:latin typeface="+mj-lt"/>
              </a:rPr>
              <a:t> </a:t>
            </a:r>
          </a:p>
          <a:p>
            <a:endParaRPr lang="en-CA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What about Argentina?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sz="2200" dirty="0" smtClean="0">
                <a:latin typeface="+mj-lt"/>
              </a:rPr>
              <a:t>Individualism/Collectivism score of 46, also in this dimension Argentina sits in the middle rankings. </a:t>
            </a:r>
          </a:p>
          <a:p>
            <a:pPr marL="731520" indent="-457200">
              <a:lnSpc>
                <a:spcPct val="110000"/>
              </a:lnSpc>
              <a:spcBef>
                <a:spcPts val="480"/>
              </a:spcBef>
              <a:buClrTx/>
              <a:buFont typeface="+mj-lt"/>
              <a:buAutoNum type="arabicPeriod"/>
            </a:pPr>
            <a:r>
              <a:rPr lang="en-CA" sz="2200" dirty="0" smtClean="0">
                <a:latin typeface="+mj-lt"/>
              </a:rPr>
              <a:t>As a consequence of the migration waves and the early emergence of wide middle classes, Argentina is, by far, the most individualistic of all Latin countries</a:t>
            </a:r>
          </a:p>
          <a:p>
            <a:pPr marL="731520" indent="-457200">
              <a:lnSpc>
                <a:spcPct val="110000"/>
              </a:lnSpc>
              <a:spcBef>
                <a:spcPts val="480"/>
              </a:spcBef>
              <a:buClr>
                <a:schemeClr val="tx1"/>
              </a:buClr>
              <a:buFont typeface="+mj-lt"/>
              <a:buAutoNum type="arabicPeriod"/>
            </a:pPr>
            <a:r>
              <a:rPr lang="en-CA" sz="2200" dirty="0" smtClean="0">
                <a:latin typeface="+mj-lt"/>
              </a:rPr>
              <a:t>Many collectivistic traits prevail: the opinions of and obligations towards the (extended) family or in-group, still count</a:t>
            </a:r>
          </a:p>
          <a:p>
            <a:pPr marL="731520" indent="-457200">
              <a:lnSpc>
                <a:spcPct val="110000"/>
              </a:lnSpc>
              <a:spcBef>
                <a:spcPts val="480"/>
              </a:spcBef>
              <a:buClrTx/>
              <a:buFont typeface="+mj-lt"/>
              <a:buAutoNum type="arabicPeriod"/>
            </a:pPr>
            <a:r>
              <a:rPr lang="en-CA" sz="2200" dirty="0" smtClean="0">
                <a:latin typeface="+mj-lt"/>
              </a:rPr>
              <a:t>Individualistic traits can also be found, particularly in the large urban conglomerates; the employer-employee link is rather calculative and there is a strict division between private life and work </a:t>
            </a:r>
            <a:r>
              <a:rPr lang="en-CA" sz="2200" dirty="0" smtClean="0">
                <a:latin typeface="+mj-lt"/>
              </a:rPr>
              <a:t>life</a:t>
            </a:r>
          </a:p>
          <a:p>
            <a:pPr marL="731520" indent="-457200">
              <a:lnSpc>
                <a:spcPct val="110000"/>
              </a:lnSpc>
              <a:spcBef>
                <a:spcPts val="480"/>
              </a:spcBef>
              <a:buClrTx/>
              <a:buNone/>
            </a:pPr>
            <a:r>
              <a:rPr lang="en-CA" sz="2000" b="1" dirty="0" smtClean="0"/>
              <a:t>What does this mean to Organizational Culture?</a:t>
            </a:r>
            <a:endParaRPr lang="en-CA" sz="2200" b="1" dirty="0">
              <a:latin typeface="+mj-l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08688"/>
          </a:xfrm>
        </p:spPr>
        <p:txBody>
          <a:bodyPr>
            <a:normAutofit/>
          </a:bodyPr>
          <a:lstStyle/>
          <a:p>
            <a:r>
              <a:rPr lang="en-CA" sz="4000" b="1" dirty="0" smtClean="0"/>
              <a:t>Masculinity/Femininity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256584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3800" dirty="0" smtClean="0">
                <a:latin typeface="+mj-lt"/>
              </a:rPr>
              <a:t>Masculinity/Femininity ……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3800" b="1" i="1" dirty="0" smtClean="0">
                <a:latin typeface="+mj-lt"/>
              </a:rPr>
              <a:t>what motivates people, wanting to be the best (masculine) or liking what you do (feminine)</a:t>
            </a:r>
            <a:endParaRPr lang="en-CA" sz="3800" dirty="0" smtClean="0">
              <a:latin typeface="+mj-lt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3800" dirty="0" smtClean="0">
              <a:latin typeface="+mj-lt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CA" sz="3800" dirty="0" smtClean="0">
                <a:latin typeface="+mj-lt"/>
              </a:rPr>
              <a:t>A high score (masculine) indicates that the society will be driven by competition, achievement and success, with success being defined by the winner/best in field – a value system that starts in school and continues throughout organisational behaviour. 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Font typeface="+mj-lt"/>
              <a:buAutoNum type="arabicPeriod"/>
            </a:pPr>
            <a:r>
              <a:rPr lang="en-CA" sz="3800" dirty="0" smtClean="0">
                <a:latin typeface="+mj-lt"/>
              </a:rPr>
              <a:t>A low score (feminine) indicates that the dominant values in society are caring for others and quality of life. A feminine society is one where quality of life is the sign of success and standing out from the crowd is not admirable.</a:t>
            </a:r>
            <a:r>
              <a:rPr lang="en-CA" sz="3800" b="1" i="1" dirty="0" smtClean="0">
                <a:latin typeface="+mj-lt"/>
              </a:rPr>
              <a:t>.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  <a:buNone/>
            </a:pPr>
            <a:endParaRPr lang="en-CA" sz="3800" dirty="0" smtClean="0">
              <a:latin typeface="+mj-lt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ClrTx/>
            </a:pPr>
            <a:r>
              <a:rPr lang="en-CA" sz="3800" dirty="0" smtClean="0">
                <a:latin typeface="+mj-lt"/>
              </a:rPr>
              <a:t>Germany scores 66 </a:t>
            </a:r>
          </a:p>
          <a:p>
            <a:pPr marL="457200" indent="-457200">
              <a:buClrTx/>
            </a:pPr>
            <a:r>
              <a:rPr lang="en-CA" sz="3800" dirty="0" smtClean="0">
                <a:latin typeface="+mj-lt"/>
              </a:rPr>
              <a:t>United States scores 62</a:t>
            </a:r>
          </a:p>
          <a:p>
            <a:pPr marL="457200" indent="-457200">
              <a:buClrTx/>
            </a:pPr>
            <a:r>
              <a:rPr lang="en-CA" sz="3800" dirty="0" smtClean="0">
                <a:latin typeface="+mj-lt"/>
              </a:rPr>
              <a:t>China scores 66 </a:t>
            </a:r>
          </a:p>
          <a:p>
            <a:pPr marL="457200" indent="-457200">
              <a:buClrTx/>
              <a:buNone/>
            </a:pPr>
            <a:endParaRPr lang="en-CA" sz="3800" dirty="0" smtClean="0">
              <a:latin typeface="+mj-lt"/>
            </a:endParaRPr>
          </a:p>
          <a:p>
            <a:pPr marL="514350" indent="-514350">
              <a:buClrTx/>
              <a:buNone/>
            </a:pPr>
            <a:r>
              <a:rPr lang="en-CA" sz="3800" dirty="0" smtClean="0">
                <a:latin typeface="+mj-lt"/>
              </a:rPr>
              <a:t>Masculine traits include assertiveness, materialism/material success, self-centeredness,</a:t>
            </a:r>
          </a:p>
          <a:p>
            <a:pPr marL="514350" indent="-514350">
              <a:buClrTx/>
              <a:buNone/>
            </a:pPr>
            <a:r>
              <a:rPr lang="en-CA" sz="3800" dirty="0" smtClean="0">
                <a:latin typeface="+mj-lt"/>
              </a:rPr>
              <a:t>power, strength, and individual achievements.</a:t>
            </a:r>
            <a:endParaRPr lang="en-CA" sz="3800" dirty="0">
              <a:latin typeface="+mj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en-CA" sz="4000" b="1" dirty="0" smtClean="0"/>
              <a:t>What about Argentina?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Autofit/>
          </a:bodyPr>
          <a:lstStyle/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sz="2200" dirty="0" smtClean="0">
                <a:latin typeface="+mj-lt"/>
              </a:rPr>
              <a:t>Masculinity/Femininity scores 56, reflecting the presence of slightly more masculine than feminine elements. 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endParaRPr lang="en-CA" sz="2200" dirty="0" smtClean="0">
              <a:latin typeface="+mj-lt"/>
            </a:endParaRP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sz="2200" dirty="0" smtClean="0">
                <a:latin typeface="+mj-lt"/>
              </a:rPr>
              <a:t>Important to note a strong achievement orientation and assertiveness, the masculine behavior of female managers and politicians, and the equally strong ego needs.</a:t>
            </a:r>
            <a:br>
              <a:rPr lang="en-CA" sz="2200" dirty="0" smtClean="0">
                <a:latin typeface="+mj-lt"/>
              </a:rPr>
            </a:br>
            <a:r>
              <a:rPr lang="en-CA" sz="2200" dirty="0" smtClean="0">
                <a:latin typeface="+mj-lt"/>
              </a:rPr>
              <a:t/>
            </a:r>
            <a:br>
              <a:rPr lang="en-CA" sz="2200" dirty="0" smtClean="0">
                <a:latin typeface="+mj-lt"/>
              </a:rPr>
            </a:br>
            <a:r>
              <a:rPr lang="en-CA" sz="2200" dirty="0" smtClean="0">
                <a:latin typeface="+mj-lt"/>
              </a:rPr>
              <a:t>A former Brazilian chancellor </a:t>
            </a:r>
            <a:r>
              <a:rPr lang="en-CA" sz="2200" dirty="0" err="1" smtClean="0">
                <a:latin typeface="+mj-lt"/>
              </a:rPr>
              <a:t>da</a:t>
            </a:r>
            <a:r>
              <a:rPr lang="en-CA" sz="2200" dirty="0" smtClean="0">
                <a:latin typeface="+mj-lt"/>
              </a:rPr>
              <a:t> </a:t>
            </a:r>
            <a:r>
              <a:rPr lang="en-CA" sz="2200" dirty="0" err="1" smtClean="0">
                <a:latin typeface="+mj-lt"/>
              </a:rPr>
              <a:t>Silveira</a:t>
            </a:r>
            <a:r>
              <a:rPr lang="en-CA" sz="2200" dirty="0" smtClean="0">
                <a:latin typeface="+mj-lt"/>
              </a:rPr>
              <a:t> admonished his young team members that during negotiations, you have to fear if there is only one Argentine; if there are two, the best practice is to be patient and relax; they are </a:t>
            </a:r>
            <a:r>
              <a:rPr lang="en-CA" sz="2200" dirty="0" smtClean="0">
                <a:latin typeface="+mj-lt"/>
              </a:rPr>
              <a:t>all </a:t>
            </a:r>
            <a:r>
              <a:rPr lang="en-CA" sz="2200" dirty="0" smtClean="0">
                <a:latin typeface="+mj-lt"/>
              </a:rPr>
              <a:t>so brilliant that one will destroy the other</a:t>
            </a:r>
            <a:r>
              <a:rPr lang="en-CA" sz="2200" dirty="0" smtClean="0">
                <a:latin typeface="+mj-lt"/>
              </a:rPr>
              <a:t>.</a:t>
            </a:r>
          </a:p>
          <a:p>
            <a:pPr indent="0">
              <a:lnSpc>
                <a:spcPct val="110000"/>
              </a:lnSpc>
              <a:spcBef>
                <a:spcPts val="480"/>
              </a:spcBef>
              <a:buNone/>
            </a:pPr>
            <a:r>
              <a:rPr lang="en-CA" sz="2200" b="1" dirty="0" smtClean="0">
                <a:latin typeface="+mj-lt"/>
              </a:rPr>
              <a:t>What does this mean to Organizational Culture?</a:t>
            </a:r>
            <a:endParaRPr lang="en-CA" sz="2200" b="1" dirty="0">
              <a:latin typeface="+mj-l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Autofit/>
          </a:bodyPr>
          <a:lstStyle/>
          <a:p>
            <a:r>
              <a:rPr lang="en-CA" sz="4000" b="1" dirty="0" smtClean="0"/>
              <a:t>Uncertainty Avoidance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dirty="0" smtClean="0">
                <a:latin typeface="+mj-lt"/>
              </a:rPr>
              <a:t>Uncertainty Avoidance</a:t>
            </a:r>
            <a:endParaRPr lang="en-CA" sz="2400" dirty="0" smtClean="0">
              <a:latin typeface="+mj-lt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en-CA" sz="2400" b="1" i="1" dirty="0" smtClean="0">
                <a:latin typeface="+mj-lt"/>
              </a:rPr>
              <a:t>extent </a:t>
            </a:r>
            <a:r>
              <a:rPr lang="en-CA" sz="2400" b="1" i="1" dirty="0" smtClean="0">
                <a:latin typeface="+mj-lt"/>
              </a:rPr>
              <a:t>to which the members of a culture feel threatened by ambiguous or unknown situations and have created beliefs and institutions that try to avoid </a:t>
            </a:r>
            <a:r>
              <a:rPr lang="en-CA" sz="2400" b="1" i="1" dirty="0" smtClean="0">
                <a:latin typeface="+mj-lt"/>
              </a:rPr>
              <a:t>these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CA" sz="24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Germany scores </a:t>
            </a:r>
            <a:r>
              <a:rPr lang="en-CA" sz="2400" dirty="0" smtClean="0">
                <a:latin typeface="+mj-lt"/>
              </a:rPr>
              <a:t>65: </a:t>
            </a:r>
            <a:r>
              <a:rPr lang="en-CA" sz="2400" dirty="0" smtClean="0">
                <a:latin typeface="+mj-lt"/>
              </a:rPr>
              <a:t>Germans dislike uncertainty, by planning everything </a:t>
            </a:r>
            <a:r>
              <a:rPr lang="en-CA" sz="2400" dirty="0" smtClean="0">
                <a:latin typeface="+mj-lt"/>
              </a:rPr>
              <a:t>carefully; </a:t>
            </a:r>
            <a:r>
              <a:rPr lang="en-CA" sz="2400" dirty="0" smtClean="0">
                <a:latin typeface="+mj-lt"/>
              </a:rPr>
              <a:t>Germany society that relies on rules, laws and </a:t>
            </a:r>
            <a:r>
              <a:rPr lang="en-CA" sz="2400" dirty="0" smtClean="0">
                <a:latin typeface="+mj-lt"/>
              </a:rPr>
              <a:t>regulations: </a:t>
            </a:r>
            <a:r>
              <a:rPr lang="en-CA" sz="2400" dirty="0" smtClean="0">
                <a:latin typeface="+mj-lt"/>
              </a:rPr>
              <a:t>to reduce its risks to the minimum and proceed with changes step by step</a:t>
            </a:r>
            <a:endParaRPr lang="en-CA" sz="24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China scores  </a:t>
            </a:r>
            <a:r>
              <a:rPr lang="en-CA" sz="2400" dirty="0" smtClean="0">
                <a:latin typeface="+mj-lt"/>
              </a:rPr>
              <a:t>30: very low</a:t>
            </a:r>
            <a:endParaRPr lang="en-CA" sz="2400" dirty="0" smtClean="0">
              <a:latin typeface="+mj-lt"/>
            </a:endParaRPr>
          </a:p>
          <a:p>
            <a:pPr marL="457200" indent="-457200">
              <a:buClrTx/>
              <a:buFont typeface="+mj-lt"/>
              <a:buAutoNum type="arabicPeriod"/>
            </a:pPr>
            <a:r>
              <a:rPr lang="en-CA" sz="2400" dirty="0" smtClean="0">
                <a:latin typeface="+mj-lt"/>
              </a:rPr>
              <a:t>United States  scores </a:t>
            </a:r>
            <a:r>
              <a:rPr lang="en-CA" sz="2400" dirty="0" smtClean="0">
                <a:latin typeface="+mj-lt"/>
              </a:rPr>
              <a:t>46: </a:t>
            </a:r>
            <a:r>
              <a:rPr lang="en-CA" sz="2400" dirty="0" smtClean="0">
                <a:latin typeface="+mj-lt"/>
              </a:rPr>
              <a:t>relatively low</a:t>
            </a:r>
            <a:endParaRPr lang="en-CA" sz="2400" dirty="0" smtClean="0">
              <a:latin typeface="+mj-lt"/>
            </a:endParaRPr>
          </a:p>
          <a:p>
            <a:endParaRPr lang="en-CA" dirty="0" smtClean="0">
              <a:latin typeface="+mj-lt"/>
            </a:endParaRPr>
          </a:p>
          <a:p>
            <a:pPr>
              <a:buClrTx/>
              <a:buNone/>
            </a:pPr>
            <a:endParaRPr lang="en-CA" dirty="0" smtClean="0">
              <a:latin typeface="+mj-lt"/>
            </a:endParaRPr>
          </a:p>
          <a:p>
            <a:pPr>
              <a:buClrTx/>
              <a:buNone/>
            </a:pPr>
            <a:endParaRPr lang="en-CA" dirty="0" smtClean="0">
              <a:latin typeface="+mj-lt"/>
            </a:endParaRPr>
          </a:p>
          <a:p>
            <a:pPr>
              <a:buClrTx/>
              <a:buNone/>
            </a:pPr>
            <a:endParaRPr lang="en-CA" dirty="0" smtClean="0">
              <a:latin typeface="+mj-lt"/>
            </a:endParaRPr>
          </a:p>
          <a:p>
            <a:endParaRPr lang="en-C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404</TotalTime>
  <Words>997</Words>
  <Application>Microsoft Office PowerPoint</Application>
  <PresentationFormat>On-screen Show (4:3)</PresentationFormat>
  <Paragraphs>109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Geert Hofstede Cultural Dimensions </vt:lpstr>
      <vt:lpstr>Geert Hofstede’s Cultural Dimensions</vt:lpstr>
      <vt:lpstr>Power Distance Index</vt:lpstr>
      <vt:lpstr>What about Argentina?</vt:lpstr>
      <vt:lpstr>Individualism/Collectivism</vt:lpstr>
      <vt:lpstr>What about Argentina?</vt:lpstr>
      <vt:lpstr>Masculinity/Femininity</vt:lpstr>
      <vt:lpstr>What about Argentina?</vt:lpstr>
      <vt:lpstr>Uncertainty Avoidance</vt:lpstr>
      <vt:lpstr>What about Argentina?</vt:lpstr>
      <vt:lpstr>Long-Term Orientation</vt:lpstr>
      <vt:lpstr>What about Argentina?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Geert Hofstede Cultural Dimensions</dc:title>
  <dc:creator>Stephen Lynch</dc:creator>
  <cp:lastModifiedBy>Stephen Lynch</cp:lastModifiedBy>
  <cp:revision>37</cp:revision>
  <dcterms:created xsi:type="dcterms:W3CDTF">2012-04-29T18:16:30Z</dcterms:created>
  <dcterms:modified xsi:type="dcterms:W3CDTF">2012-05-09T18:22:35Z</dcterms:modified>
</cp:coreProperties>
</file>